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84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h5CbH66nhXiZLt0gMYI3TO1NcC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05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8"/>
    <p:restoredTop sz="92476"/>
  </p:normalViewPr>
  <p:slideViewPr>
    <p:cSldViewPr snapToGrid="0" snapToObjects="1">
      <p:cViewPr varScale="1">
        <p:scale>
          <a:sx n="105" d="100"/>
          <a:sy n="105" d="100"/>
        </p:scale>
        <p:origin x="9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>
  <p:cSld name="标题幻灯片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" name="Google Shape;1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Google Shape;16;p31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7" name="Google Shape;17;p31" descr="Picture 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31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31"/>
          <p:cNvSpPr/>
          <p:nvPr/>
        </p:nvSpPr>
        <p:spPr>
          <a:xfrm rot="-5400000">
            <a:off x="-650724" y="650723"/>
            <a:ext cx="6858001" cy="555655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3394"/>
                </a:moveTo>
                <a:lnTo>
                  <a:pt x="12061" y="21121"/>
                </a:lnTo>
                <a:lnTo>
                  <a:pt x="12055" y="21127"/>
                </a:lnTo>
                <a:lnTo>
                  <a:pt x="12046" y="21133"/>
                </a:lnTo>
                <a:lnTo>
                  <a:pt x="11964" y="21199"/>
                </a:lnTo>
                <a:lnTo>
                  <a:pt x="11921" y="21216"/>
                </a:lnTo>
                <a:lnTo>
                  <a:pt x="11674" y="21382"/>
                </a:lnTo>
                <a:cubicBezTo>
                  <a:pt x="11405" y="21522"/>
                  <a:pt x="11110" y="21600"/>
                  <a:pt x="10800" y="21600"/>
                </a:cubicBezTo>
                <a:cubicBezTo>
                  <a:pt x="10490" y="21600"/>
                  <a:pt x="10195" y="21522"/>
                  <a:pt x="9926" y="21382"/>
                </a:cubicBezTo>
                <a:lnTo>
                  <a:pt x="9679" y="21216"/>
                </a:lnTo>
                <a:lnTo>
                  <a:pt x="9636" y="21199"/>
                </a:lnTo>
                <a:lnTo>
                  <a:pt x="9554" y="21133"/>
                </a:lnTo>
                <a:lnTo>
                  <a:pt x="9545" y="21127"/>
                </a:lnTo>
                <a:lnTo>
                  <a:pt x="9539" y="21121"/>
                </a:lnTo>
                <a:lnTo>
                  <a:pt x="0" y="13394"/>
                </a:lnTo>
                <a:close/>
                <a:moveTo>
                  <a:pt x="21600" y="0"/>
                </a:moveTo>
                <a:lnTo>
                  <a:pt x="21600" y="13394"/>
                </a:lnTo>
                <a:lnTo>
                  <a:pt x="0" y="13394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带描述的全景图片">
  <p:cSld name="带描述的全景图片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>
            <a:spLocks noGrp="1"/>
          </p:cNvSpPr>
          <p:nvPr>
            <p:ph type="pic" idx="2"/>
          </p:nvPr>
        </p:nvSpPr>
        <p:spPr>
          <a:xfrm>
            <a:off x="0" y="-1"/>
            <a:ext cx="12192000" cy="4800601"/>
          </a:xfrm>
          <a:prstGeom prst="rect">
            <a:avLst/>
          </a:prstGeom>
          <a:noFill/>
          <a:ln w="9525" cap="rnd" cmpd="sng">
            <a:solidFill>
              <a:srgbClr val="636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imSun"/>
              <a:buChar char=""/>
              <a:defRPr sz="24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imSun"/>
              <a:buChar char=""/>
              <a:defRPr sz="20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带描述的引言">
  <p:cSld name="带描述的引言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/>
          <p:nvPr/>
        </p:nvSpPr>
        <p:spPr>
          <a:xfrm>
            <a:off x="631696" y="1081456"/>
            <a:ext cx="6332418" cy="32391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41"/>
          <p:cNvSpPr txBox="1">
            <a:spLocks noGrp="1"/>
          </p:cNvSpPr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2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名片">
  <p:cSld name="名片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 txBox="1">
            <a:spLocks noGrp="1"/>
          </p:cNvSpPr>
          <p:nvPr>
            <p:ph type="body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>
  <p:cSld name="标题和竖排文字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809999" y="2184400"/>
            <a:ext cx="10563286" cy="367439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竖排标题与文本">
  <p:cSld name="竖排标题与文本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44"/>
          <p:cNvSpPr txBox="1">
            <a:spLocks noGrp="1"/>
          </p:cNvSpPr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body" idx="1"/>
          </p:nvPr>
        </p:nvSpPr>
        <p:spPr>
          <a:xfrm>
            <a:off x="810000" y="446089"/>
            <a:ext cx="6611541" cy="5414963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Char char=""/>
              <a:defRPr sz="2400">
                <a:latin typeface="SimSun"/>
                <a:ea typeface="SimSun"/>
                <a:cs typeface="SimSun"/>
                <a:sym typeface="SimSun"/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latin typeface="SimSun"/>
                <a:ea typeface="SimSun"/>
                <a:cs typeface="SimSun"/>
                <a:sym typeface="SimSun"/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>
  <p:cSld name="Title and Content 0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Char char="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Char char=""/>
              <a:defRPr>
                <a:solidFill>
                  <a:srgbClr val="000000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SimSun"/>
              <a:buChar char="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>
  <p:cSld name="比较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imSun"/>
              <a:buNone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2"/>
          </p:nvPr>
        </p:nvSpPr>
        <p:spPr>
          <a:xfrm>
            <a:off x="6187414" y="2174874"/>
            <a:ext cx="5194584" cy="5762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内容与标题">
  <p:cSld name="内容与标题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/>
          <p:nvPr/>
        </p:nvSpPr>
        <p:spPr>
          <a:xfrm>
            <a:off x="1073151" y="446087"/>
            <a:ext cx="3547533" cy="1814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8"/>
          <p:cNvSpPr txBox="1">
            <a:spLocks noGrp="1"/>
          </p:cNvSpPr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body" idx="2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图片与标题">
  <p:cSld name="图片与标题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>
            <a:spLocks noGrp="1"/>
          </p:cNvSpPr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>
            <a:spLocks noGrp="1"/>
          </p:cNvSpPr>
          <p:nvPr>
            <p:ph type="pic" idx="2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noFill/>
          <a:ln w="9525" cap="flat" cmpd="sng">
            <a:solidFill>
              <a:srgbClr val="6363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imSun"/>
              <a:buChar char=""/>
              <a:defRPr sz="24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imSun"/>
              <a:buChar char=""/>
              <a:defRPr sz="20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body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imSun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"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sldNum" idx="1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/>
          <p:nvPr/>
        </p:nvSpPr>
        <p:spPr>
          <a:xfrm>
            <a:off x="0" y="-1"/>
            <a:ext cx="12192001" cy="2185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30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imSun"/>
              <a:buChar char=""/>
              <a:defRPr sz="24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imSun"/>
              <a:buChar char=""/>
              <a:defRPr sz="20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imSun"/>
              <a:buChar char=""/>
              <a:defRPr sz="1800" b="0" i="0" u="none" strike="noStrike" cap="none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entury Gothic"/>
              <a:buChar char="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sldNum" idx="1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" tIns="10800" rIns="10800" bIns="1080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grpSp>
        <p:nvGrpSpPr>
          <p:cNvPr id="10" name="Google Shape;10;p30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1" name="Google Shape;11;p30" descr="Picture 1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30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Theano/Theano" TargetMode="External"/><Relationship Id="rId4" Type="http://schemas.openxmlformats.org/officeDocument/2006/relationships/hyperlink" Target="https://github.com/Microsoft/cntk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hyperlink" Target="mailto:zhangduo123@gmail.co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ozhanggithub/HuanIN_Lecture/blob/master/HuanIn_Lecture_2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/>
          <p:nvPr/>
        </p:nvSpPr>
        <p:spPr>
          <a:xfrm>
            <a:off x="6187104" y="1920263"/>
            <a:ext cx="5452534" cy="479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Helvetica Neue"/>
              <a:buNone/>
            </a:pPr>
            <a:r>
              <a:rPr lang="zh-CN" sz="6000" b="1" i="0" u="none" strike="noStrike" cap="none" dirty="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常用机器学习/深度学习软件包简介及代码展示</a:t>
            </a:r>
            <a:endParaRPr sz="6000" b="1" i="0" u="none" strike="noStrike" cap="none" dirty="0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521244" y="3997966"/>
            <a:ext cx="3716504" cy="161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None/>
            </a:pPr>
            <a:r>
              <a:rPr lang="zh-CN" sz="19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主讲人</a:t>
            </a:r>
            <a:r>
              <a:rPr lang="zh-CN"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sz="2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imes New Roman"/>
              <a:buNone/>
            </a:pPr>
            <a:r>
              <a:rPr lang="zh-CN" sz="4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张铎博士</a:t>
            </a:r>
            <a:endParaRPr sz="4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5247398" y="1920263"/>
            <a:ext cx="66566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CN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面向水行业的机器学习第二节----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24492"/>
          <a:stretch/>
        </p:blipFill>
        <p:spPr>
          <a:xfrm>
            <a:off x="779854" y="485625"/>
            <a:ext cx="3516929" cy="354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第一步：数据的加载，清理及预处理</a:t>
            </a: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body" idx="1"/>
          </p:nvPr>
        </p:nvSpPr>
        <p:spPr>
          <a:xfrm>
            <a:off x="809999" y="2206733"/>
            <a:ext cx="10554575" cy="86982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训练集和测试集的分割（Train Test Splitting）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11" descr="âoverfitting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999" y="3196480"/>
            <a:ext cx="5096126" cy="189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4">
            <a:alphaModFix/>
          </a:blip>
          <a:srcRect l="21719" t="40833" r="43359" b="43611"/>
          <a:stretch/>
        </p:blipFill>
        <p:spPr>
          <a:xfrm>
            <a:off x="6101528" y="3477178"/>
            <a:ext cx="5386274" cy="134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>
            <a:off x="809999" y="5094786"/>
            <a:ext cx="169335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过拟合</a:t>
            </a: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2511383" y="5094786"/>
            <a:ext cx="169335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最优</a:t>
            </a: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4204741" y="5094786"/>
            <a:ext cx="169335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欠拟合</a:t>
            </a: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 dirty="0">
                <a:solidFill>
                  <a:srgbClr val="FFFFFF"/>
                </a:solidFill>
              </a:rPr>
              <a:t>第一步：数据的加载，清理及预处理</a:t>
            </a:r>
            <a:endParaRPr dirty="0"/>
          </a:p>
        </p:txBody>
      </p:sp>
      <p:sp>
        <p:nvSpPr>
          <p:cNvPr id="203" name="Google Shape;203;p12"/>
          <p:cNvSpPr txBox="1"/>
          <p:nvPr/>
        </p:nvSpPr>
        <p:spPr>
          <a:xfrm>
            <a:off x="506723" y="492012"/>
            <a:ext cx="4911826" cy="20172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br>
              <a:rPr lang="zh-CN" sz="4000" b="1" i="0" u="none" strike="noStrike" cap="none" dirty="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zh-CN" sz="4000" b="1" i="0" u="none" strike="noStrike" cap="none" dirty="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4000" b="1" i="0" u="none" strike="noStrike" cap="none" dirty="0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506722" y="2451751"/>
            <a:ext cx="4911827" cy="3240371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indent="-342900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重要参数：</a:t>
            </a:r>
            <a:r>
              <a:rPr lang="zh-CN" sz="2400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n_neighbors</a:t>
            </a:r>
            <a:endParaRPr sz="2400" dirty="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imSun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>
              <a:buClr>
                <a:schemeClr val="accent1"/>
              </a:buClr>
              <a:buSzPts val="2400"/>
              <a:buFont typeface="Times New Roman"/>
              <a:buChar char=""/>
            </a:pPr>
            <a:r>
              <a:rPr 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其他参数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78668" marR="0" lvl="0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◆"/>
            </a:pPr>
            <a:r>
              <a:rPr lang="zh-CN"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weights=’uniform’</a:t>
            </a:r>
            <a:endParaRPr dirty="0"/>
          </a:p>
          <a:p>
            <a:pPr marL="778668" indent="-321468">
              <a:spcBef>
                <a:spcPts val="600"/>
              </a:spcBef>
              <a:buClr>
                <a:schemeClr val="accent1"/>
              </a:buClr>
              <a:buSzPts val="2000"/>
              <a:buFont typeface="Merriweather Sans"/>
              <a:buChar char="◆"/>
            </a:pPr>
            <a:r>
              <a:rPr 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algorithm=’au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o’</a:t>
            </a: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</a:endParaRPr>
          </a:p>
          <a:p>
            <a:pPr marL="778668" indent="-321468">
              <a:spcBef>
                <a:spcPts val="600"/>
              </a:spcBef>
              <a:buClr>
                <a:schemeClr val="accent1"/>
              </a:buClr>
              <a:buSzPts val="2000"/>
              <a:buFont typeface="Merriweather Sans"/>
              <a:buChar char="◆"/>
            </a:pPr>
            <a:r>
              <a:rPr 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metric=’minkowski’</a:t>
            </a: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 l="33783" t="16175" r="23487" b="54411"/>
          <a:stretch/>
        </p:blipFill>
        <p:spPr>
          <a:xfrm>
            <a:off x="4344209" y="2657475"/>
            <a:ext cx="7305859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 dirty="0"/>
              <a:t>第二步：模型的加载及调参</a:t>
            </a:r>
            <a:endParaRPr dirty="0"/>
          </a:p>
        </p:txBody>
      </p:sp>
      <p:pic>
        <p:nvPicPr>
          <p:cNvPr id="211" name="Google Shape;211;p13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187" t="50000" r="52975" b="41851"/>
          <a:stretch/>
        </p:blipFill>
        <p:spPr>
          <a:xfrm>
            <a:off x="809999" y="2664705"/>
            <a:ext cx="9685138" cy="178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第三步：模型的训练及测试</a:t>
            </a:r>
            <a:endParaRPr/>
          </a:p>
        </p:txBody>
      </p:sp>
      <p:grpSp>
        <p:nvGrpSpPr>
          <p:cNvPr id="217" name="Google Shape;217;p14"/>
          <p:cNvGrpSpPr/>
          <p:nvPr/>
        </p:nvGrpSpPr>
        <p:grpSpPr>
          <a:xfrm>
            <a:off x="1844317" y="1906414"/>
            <a:ext cx="8124140" cy="4059671"/>
            <a:chOff x="809999" y="1936395"/>
            <a:chExt cx="6580152" cy="3595415"/>
          </a:xfrm>
        </p:grpSpPr>
        <p:pic>
          <p:nvPicPr>
            <p:cNvPr id="218" name="Google Shape;218;p14"/>
            <p:cNvPicPr preferRelativeResize="0"/>
            <p:nvPr/>
          </p:nvPicPr>
          <p:blipFill rotWithShape="1">
            <a:blip r:embed="rId3">
              <a:alphaModFix/>
            </a:blip>
            <a:srcRect l="22266" t="57148" r="43827" b="30261"/>
            <a:stretch/>
          </p:blipFill>
          <p:spPr>
            <a:xfrm>
              <a:off x="809999" y="1936395"/>
              <a:ext cx="6580152" cy="1374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4"/>
            <p:cNvPicPr preferRelativeResize="0"/>
            <p:nvPr/>
          </p:nvPicPr>
          <p:blipFill rotWithShape="1">
            <a:blip r:embed="rId4">
              <a:alphaModFix/>
            </a:blip>
            <a:srcRect l="21953" t="50972" r="43984" b="29444"/>
            <a:stretch/>
          </p:blipFill>
          <p:spPr>
            <a:xfrm>
              <a:off x="809999" y="3403824"/>
              <a:ext cx="6580152" cy="21279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深度学习：神经网络</a:t>
            </a:r>
            <a:endParaRPr/>
          </a:p>
        </p:txBody>
      </p:sp>
      <p:grpSp>
        <p:nvGrpSpPr>
          <p:cNvPr id="225" name="Google Shape;225;p15"/>
          <p:cNvGrpSpPr/>
          <p:nvPr/>
        </p:nvGrpSpPr>
        <p:grpSpPr>
          <a:xfrm>
            <a:off x="809998" y="1873770"/>
            <a:ext cx="10148343" cy="3967769"/>
            <a:chOff x="198215" y="773372"/>
            <a:chExt cx="11810365" cy="5967652"/>
          </a:xfrm>
        </p:grpSpPr>
        <p:pic>
          <p:nvPicPr>
            <p:cNvPr id="226" name="Google Shape;226;p15" descr="âneural networkâçå¾çæç´¢ç»æ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216" y="853249"/>
              <a:ext cx="5268520" cy="28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5" descr="ç¸å³å¾ç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22575" y="3000652"/>
              <a:ext cx="6886005" cy="3628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15"/>
            <p:cNvSpPr/>
            <p:nvPr/>
          </p:nvSpPr>
          <p:spPr>
            <a:xfrm>
              <a:off x="2574523" y="2015229"/>
              <a:ext cx="674703" cy="674703"/>
            </a:xfrm>
            <a:prstGeom prst="ellipse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29" name="Google Shape;229;p15"/>
            <p:cNvCxnSpPr>
              <a:stCxn id="227" idx="5"/>
            </p:cNvCxnSpPr>
            <p:nvPr/>
          </p:nvCxnSpPr>
          <p:spPr>
            <a:xfrm>
              <a:off x="3150418" y="2591124"/>
              <a:ext cx="1942500" cy="4098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0" name="Google Shape;230;p15"/>
            <p:cNvCxnSpPr>
              <a:stCxn id="227" idx="5"/>
            </p:cNvCxnSpPr>
            <p:nvPr/>
          </p:nvCxnSpPr>
          <p:spPr>
            <a:xfrm>
              <a:off x="3150418" y="2591124"/>
              <a:ext cx="1942500" cy="4149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1" name="Google Shape;231;p15"/>
            <p:cNvSpPr/>
            <p:nvPr/>
          </p:nvSpPr>
          <p:spPr>
            <a:xfrm>
              <a:off x="5107779" y="3000652"/>
              <a:ext cx="6886005" cy="374014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32" name="Google Shape;232;p15" descr="âneuronâçå¾çæç´¢ç»æ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15210" y="773372"/>
              <a:ext cx="3541776" cy="2125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5"/>
            <p:cNvSpPr/>
            <p:nvPr/>
          </p:nvSpPr>
          <p:spPr>
            <a:xfrm rot="5400000">
              <a:off x="8152608" y="2742501"/>
              <a:ext cx="666980" cy="35510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25400" cap="flat" cmpd="sng">
              <a:solidFill>
                <a:srgbClr val="AE55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4" name="Google Shape;234;p15"/>
            <p:cNvSpPr txBox="1"/>
            <p:nvPr/>
          </p:nvSpPr>
          <p:spPr>
            <a:xfrm>
              <a:off x="198215" y="4277885"/>
              <a:ext cx="3894408" cy="243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Times New Roman"/>
                <a:buChar char=""/>
              </a:pPr>
              <a:r>
                <a:rPr lang="zh-CN" sz="2400" b="0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代码展示（Demo）：</a:t>
              </a:r>
              <a:endParaRPr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778668" marR="0" lvl="0" indent="-321468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Merriweather Sans"/>
                <a:buChar char="◆"/>
              </a:pPr>
              <a:r>
                <a:rPr lang="zh-CN" sz="2000" b="0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Keras</a:t>
              </a:r>
              <a:endParaRPr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778668" marR="0" lvl="0" indent="-321468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Merriweather Sans"/>
                <a:buChar char="◆"/>
              </a:pPr>
              <a:r>
                <a:rPr lang="zh-CN" sz="2000" b="0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Tensorflow</a:t>
              </a:r>
              <a:endParaRPr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778668" marR="0" lvl="0" indent="-321468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2000"/>
                <a:buFont typeface="Merriweather Sans"/>
                <a:buChar char="◆"/>
              </a:pPr>
              <a:r>
                <a:rPr lang="zh-CN" sz="2000" b="0" i="0" u="none" strike="noStrike" cap="none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Pytorch</a:t>
              </a:r>
              <a:endParaRPr sz="20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Keras</a:t>
            </a:r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Keras 是一个用 Python 编写的高级神经网络 API，它能以</a:t>
            </a:r>
            <a:r>
              <a:rPr lang="zh-CN" altLang="en-US" dirty="0">
                <a:latin typeface="Times New Roman"/>
                <a:cs typeface="Times New Roman"/>
                <a:sym typeface="Times New Roman"/>
              </a:rPr>
              <a:t> </a:t>
            </a:r>
            <a:r>
              <a:rPr lang="en-US" altLang="zh-CN" dirty="0">
                <a:latin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en-US" altLang="zh-CN" dirty="0">
                <a:latin typeface="Times New Roman"/>
                <a:cs typeface="Times New Roman"/>
                <a:sym typeface="Times New Roman"/>
              </a:rPr>
              <a:t>, </a:t>
            </a:r>
            <a:r>
              <a:rPr lang="en-US" altLang="zh-CN" dirty="0">
                <a:latin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CNTK</a:t>
            </a:r>
            <a:r>
              <a:rPr lang="en-US" altLang="zh-CN" dirty="0">
                <a:latin typeface="Times New Roman"/>
                <a:cs typeface="Times New Roman"/>
                <a:sym typeface="Times New Roman"/>
              </a:rPr>
              <a:t>, </a:t>
            </a:r>
            <a:r>
              <a:rPr lang="zh-CN" altLang="en-US" dirty="0">
                <a:latin typeface="Times New Roman"/>
                <a:cs typeface="Times New Roman"/>
                <a:sym typeface="Times New Roman"/>
              </a:rPr>
              <a:t>或者 </a:t>
            </a:r>
            <a:r>
              <a:rPr lang="en-US" altLang="zh-CN" dirty="0">
                <a:latin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Theano</a:t>
            </a:r>
            <a:r>
              <a:rPr lang="zh-CN" altLang="en-US" dirty="0">
                <a:latin typeface="Times New Roman"/>
                <a:cs typeface="Times New Roman"/>
                <a:sym typeface="Times New Roman"/>
              </a:rPr>
              <a:t> 作为后端运行</a:t>
            </a:r>
            <a:endParaRPr dirty="0">
              <a:latin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Keras 的开发重点是支持快速的实验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用户友好，高度模块化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/>
          </a:p>
        </p:txBody>
      </p:sp>
      <p:pic>
        <p:nvPicPr>
          <p:cNvPr id="241" name="Google Shape;241;p16" descr="âKerasâçå¾çæç´¢ç»æ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90049" y="447188"/>
            <a:ext cx="3661831" cy="106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Keras</a:t>
            </a:r>
            <a:br>
              <a:rPr lang="zh-CN"/>
            </a:br>
            <a:r>
              <a:rPr lang="zh-CN"/>
              <a:t>——数据的加载，清理及预处理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body" idx="1"/>
          </p:nvPr>
        </p:nvSpPr>
        <p:spPr>
          <a:xfrm>
            <a:off x="809999" y="1765087"/>
            <a:ext cx="5048688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Keras自带的Minst手写数字识别数据集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训练集：60000张图片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测试集：10000张图片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每个图片为28x28的矩阵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每个矩阵，最大值255，最小值0</a:t>
            </a:r>
            <a:endParaRPr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None/>
            </a:pPr>
            <a:endParaRPr sz="2000"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 l="22013" t="20399" r="35285" b="39673"/>
          <a:stretch/>
        </p:blipFill>
        <p:spPr>
          <a:xfrm>
            <a:off x="5749271" y="2439123"/>
            <a:ext cx="5632728" cy="29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>
            <a:spLocks noGrp="1"/>
          </p:cNvSpPr>
          <p:nvPr>
            <p:ph type="body" idx="1"/>
          </p:nvPr>
        </p:nvSpPr>
        <p:spPr>
          <a:xfrm>
            <a:off x="809999" y="1765087"/>
            <a:ext cx="5048688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Keras自带的Minst手写数字识别数据集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训练集：60000张图片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测试集：10000张图片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每个图片为28x28的矩阵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 dirty="0">
                <a:latin typeface="Times New Roman"/>
                <a:ea typeface="Times New Roman"/>
                <a:cs typeface="Times New Roman"/>
                <a:sym typeface="Times New Roman"/>
              </a:rPr>
              <a:t>每个矩阵，最大值255，最小值0</a:t>
            </a:r>
            <a:endParaRPr dirty="0"/>
          </a:p>
          <a:p>
            <a:pPr marL="3429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SimSun"/>
              <a:buNone/>
            </a:pPr>
            <a:endParaRPr sz="2000" dirty="0"/>
          </a:p>
        </p:txBody>
      </p:sp>
      <p:pic>
        <p:nvPicPr>
          <p:cNvPr id="254" name="Google Shape;254;p18"/>
          <p:cNvPicPr preferRelativeResize="0"/>
          <p:nvPr/>
        </p:nvPicPr>
        <p:blipFill rotWithShape="1">
          <a:blip r:embed="rId3">
            <a:alphaModFix/>
          </a:blip>
          <a:srcRect l="22013" t="20400" r="46839" b="74421"/>
          <a:stretch/>
        </p:blipFill>
        <p:spPr>
          <a:xfrm>
            <a:off x="5668187" y="2486382"/>
            <a:ext cx="5713812" cy="53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 l="22012" t="60245" r="43639" b="10588"/>
          <a:stretch/>
        </p:blipFill>
        <p:spPr>
          <a:xfrm>
            <a:off x="5668187" y="3020754"/>
            <a:ext cx="5713812" cy="27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8"/>
          <p:cNvSpPr txBox="1"/>
          <p:nvPr/>
        </p:nvSpPr>
        <p:spPr>
          <a:xfrm>
            <a:off x="962399" y="5995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Keras</a:t>
            </a:r>
            <a:b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——数据的加载，清理及预处理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9" descr="A picture containing indoor, wh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1461" y="2584428"/>
            <a:ext cx="2961094" cy="295369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4">
            <a:alphaModFix/>
          </a:blip>
          <a:srcRect l="21874" t="19861" r="52577" b="3888"/>
          <a:stretch/>
        </p:blipFill>
        <p:spPr>
          <a:xfrm>
            <a:off x="8502554" y="0"/>
            <a:ext cx="3689445" cy="623071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 txBox="1"/>
          <p:nvPr/>
        </p:nvSpPr>
        <p:spPr>
          <a:xfrm>
            <a:off x="962399" y="5995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Keras</a:t>
            </a:r>
            <a:b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——数据的加载，清理及预处理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B15CDA-32A0-4DC4-82BC-C0E1709FDBC7}"/>
                  </a:ext>
                </a:extLst>
              </p:cNvPr>
              <p:cNvSpPr/>
              <p:nvPr/>
            </p:nvSpPr>
            <p:spPr>
              <a:xfrm>
                <a:off x="339683" y="2222694"/>
                <a:ext cx="4841917" cy="3467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00"/>
                  </a:spcBef>
                  <a:buClr>
                    <a:schemeClr val="accent1"/>
                  </a:buClr>
                  <a:buSzPts val="2000"/>
                  <a:buFont typeface="Times New Roman"/>
                  <a:buChar char=""/>
                </a:pPr>
                <a:r>
                  <a:rPr lang="zh-CN" altLang="en-US" sz="1800" dirty="0">
                    <a:solidFill>
                      <a:schemeClr val="accent4"/>
                    </a:solidFill>
                    <a:latin typeface="Times New Roman" charset="0"/>
                    <a:ea typeface="Times New Roman" charset="0"/>
                    <a:cs typeface="Times New Roman" charset="0"/>
                    <a:sym typeface="SimSun"/>
                  </a:rPr>
                  <a:t>特征数据：</a:t>
                </a:r>
                <a:endParaRPr lang="en-US" sz="1800" dirty="0">
                  <a:solidFill>
                    <a:schemeClr val="accent4"/>
                  </a:solidFill>
                  <a:latin typeface="Times New Roman" charset="0"/>
                  <a:ea typeface="Times New Roman" charset="0"/>
                  <a:cs typeface="Times New Roman" charset="0"/>
                  <a:sym typeface="SimSun"/>
                </a:endParaRPr>
              </a:p>
              <a:p>
                <a:pPr marL="285750" lvl="5" indent="-285750" algn="just">
                  <a:buClr>
                    <a:schemeClr val="accent1"/>
                  </a:buClr>
                  <a:buFont typeface=".LucidaGrandeUI" charset="0"/>
                  <a:buChar char="◆"/>
                </a:pP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28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行，</a:t>
                </a: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28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列的矩阵</a:t>
                </a:r>
                <a:endParaRPr lang="en-US" altLang="zh-CN" sz="1600" kern="1200" dirty="0">
                  <a:solidFill>
                    <a:srgbClr val="FFFFFF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5" algn="just">
                  <a:buClr>
                    <a:schemeClr val="accent1"/>
                  </a:buClr>
                </a:pP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	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] (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第</a:t>
                </a: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行</a:t>
                </a: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pPr lvl="1" algn="just">
                  <a:buClr>
                    <a:schemeClr val="accent1"/>
                  </a:buClr>
                </a:pP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	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] (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第</a:t>
                </a: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行</a:t>
                </a: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pPr lvl="1" algn="just">
                  <a:buClr>
                    <a:schemeClr val="accent1"/>
                  </a:buClr>
                </a:pP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	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] (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第</a:t>
                </a: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行</a:t>
                </a: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  </a:t>
                </a:r>
              </a:p>
              <a:p>
                <a:pPr lvl="1" algn="just">
                  <a:buClr>
                    <a:schemeClr val="accent1"/>
                  </a:buClr>
                </a:pP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		... ...	</a:t>
                </a:r>
              </a:p>
              <a:p>
                <a:pPr lvl="1" algn="just">
                  <a:buClr>
                    <a:schemeClr val="accent1"/>
                  </a:buClr>
                </a:pP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	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] (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第</a:t>
                </a: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28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行</a:t>
                </a: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 </a:t>
                </a:r>
                <a:endParaRPr lang="en-US" sz="1800" kern="1200" dirty="0">
                  <a:solidFill>
                    <a:srgbClr val="FFFFFF"/>
                  </a:solidFill>
                  <a:latin typeface="Times New Roman" panose="02020603050405020304" pitchFamily="18" charset="0"/>
                  <a:ea typeface=""/>
                  <a:cs typeface="Times New Roman" panose="02020603050405020304" pitchFamily="18" charset="0"/>
                </a:endParaRPr>
              </a:p>
              <a:p>
                <a:pPr marL="285750" lvl="5" indent="-285750" algn="just">
                  <a:buClr>
                    <a:schemeClr val="accent1"/>
                  </a:buClr>
                  <a:buSzPts val="2000"/>
                  <a:buFont typeface=".LucidaGrandeUI" charset="0"/>
                  <a:buChar char="◆"/>
                </a:pP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变化为</a:t>
                </a: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</a:p>
              <a:p>
                <a:pPr algn="just">
                  <a:buClrTx/>
                  <a:buFontTx/>
                  <a:buNone/>
                </a:pPr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...,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i="1" kern="12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S</m:t>
                        </m:r>
                      </m:e>
                      <m:sub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b>
                      <m:sup>
                        <m:r>
                          <a:rPr lang="en-US" altLang="zh-CN" sz="1600" i="1" kern="120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28</m:t>
                        </m:r>
                      </m:sup>
                    </m:sSubSup>
                  </m:oMath>
                </a14:m>
                <a:r>
                  <a:rPr 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]</a:t>
                </a:r>
              </a:p>
              <a:p>
                <a:pPr algn="just">
                  <a:buClrTx/>
                  <a:buFontTx/>
                  <a:buNone/>
                </a:pP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大小在</a:t>
                </a: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0-1</a:t>
                </a:r>
                <a:r>
                  <a:rPr lang="zh-CN" altLang="en-US" sz="1600" kern="1200" dirty="0">
                    <a:solidFill>
                      <a:srgbClr val="FFFFFF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之间</a:t>
                </a:r>
                <a:endParaRPr lang="en-US" sz="1800" kern="1200" dirty="0">
                  <a:solidFill>
                    <a:srgbClr val="FFFFFF"/>
                  </a:solidFill>
                  <a:latin typeface="Times New Roman" panose="02020603050405020304" pitchFamily="18" charset="0"/>
                  <a:ea typeface=""/>
                  <a:cs typeface="Times New Roman" panose="02020603050405020304" pitchFamily="18" charset="0"/>
                </a:endParaRPr>
              </a:p>
              <a:p>
                <a:pPr marL="342900" indent="-342900">
                  <a:spcBef>
                    <a:spcPts val="600"/>
                  </a:spcBef>
                  <a:buClr>
                    <a:schemeClr val="accent1"/>
                  </a:buClr>
                  <a:buSzPts val="2000"/>
                  <a:buFont typeface="Times New Roman"/>
                  <a:buChar char=""/>
                </a:pPr>
                <a:r>
                  <a:rPr lang="zh-CN" altLang="en-US" sz="1800" dirty="0">
                    <a:solidFill>
                      <a:schemeClr val="accent4"/>
                    </a:solidFill>
                    <a:latin typeface="Times New Roman"/>
                    <a:ea typeface="Times New Roman"/>
                    <a:cs typeface="Times New Roman"/>
                  </a:rPr>
                  <a:t>目标数据：</a:t>
                </a:r>
                <a:endParaRPr lang="en-US" altLang="zh-CN" sz="1800" dirty="0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</a:endParaRPr>
              </a:p>
              <a:p>
                <a:pPr algn="just">
                  <a:buClrTx/>
                  <a:buFontTx/>
                  <a:buNone/>
                </a:pPr>
                <a:r>
                  <a:rPr lang="en-US" altLang="zh-CN" sz="1600" kern="12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等线" charset="-122"/>
                    <a:cs typeface="Times New Roman" panose="02020603050405020304" pitchFamily="18" charset="0"/>
                  </a:rPr>
                  <a:t>One hot encoded</a:t>
                </a:r>
                <a:endParaRPr lang="en-US" sz="1600" kern="1200" dirty="0">
                  <a:solidFill>
                    <a:srgbClr val="FFFFFF"/>
                  </a:solidFill>
                  <a:latin typeface="Times New Roman" panose="02020603050405020304" pitchFamily="18" charset="0"/>
                  <a:ea typeface="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B15CDA-32A0-4DC4-82BC-C0E1709F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3" y="2222694"/>
                <a:ext cx="4841917" cy="3467103"/>
              </a:xfrm>
              <a:prstGeom prst="rect">
                <a:avLst/>
              </a:prstGeom>
              <a:blipFill>
                <a:blip r:embed="rId5"/>
                <a:stretch>
                  <a:fillRect l="-2267" t="-1408" r="-630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Keras</a:t>
            </a:r>
            <a:br>
              <a:rPr lang="zh-CN"/>
            </a:br>
            <a:r>
              <a:rPr lang="zh-CN"/>
              <a:t>——神经网络的架构</a:t>
            </a:r>
            <a:endParaRPr/>
          </a:p>
        </p:txBody>
      </p:sp>
      <p:pic>
        <p:nvPicPr>
          <p:cNvPr id="270" name="Google Shape;270;p20" descr="âsoftmax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9126" y="2372540"/>
            <a:ext cx="5819858" cy="3273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0"/>
          <p:cNvSpPr/>
          <p:nvPr/>
        </p:nvSpPr>
        <p:spPr>
          <a:xfrm>
            <a:off x="951487" y="1910787"/>
            <a:ext cx="591252" cy="41971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123" t="-144" b="-5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None/>
            </a:pPr>
            <a:r>
              <a:rPr lang="zh-CN" sz="1800" b="0" i="0" u="none" strike="noStrike" cap="none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pic>
        <p:nvPicPr>
          <p:cNvPr id="272" name="Google Shape;272;p20"/>
          <p:cNvPicPr preferRelativeResize="0"/>
          <p:nvPr/>
        </p:nvPicPr>
        <p:blipFill rotWithShape="1">
          <a:blip r:embed="rId5">
            <a:alphaModFix/>
          </a:blip>
          <a:srcRect t="7148" b="8096"/>
          <a:stretch/>
        </p:blipFill>
        <p:spPr>
          <a:xfrm>
            <a:off x="1684618" y="1900741"/>
            <a:ext cx="4042886" cy="414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主要课程</a:t>
            </a:r>
            <a:endParaRPr sz="4000" b="1" i="0" u="none" strike="noStrike" cap="none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8" name="Google Shape;98;p3"/>
          <p:cNvGrpSpPr/>
          <p:nvPr/>
        </p:nvGrpSpPr>
        <p:grpSpPr>
          <a:xfrm>
            <a:off x="528988" y="2360826"/>
            <a:ext cx="11134022" cy="3717437"/>
            <a:chOff x="0" y="0"/>
            <a:chExt cx="11134019" cy="3717435"/>
          </a:xfrm>
        </p:grpSpPr>
        <p:cxnSp>
          <p:nvCxnSpPr>
            <p:cNvPr id="99" name="Google Shape;99;p3"/>
            <p:cNvCxnSpPr/>
            <p:nvPr/>
          </p:nvCxnSpPr>
          <p:spPr>
            <a:xfrm>
              <a:off x="0" y="0"/>
              <a:ext cx="11134019" cy="0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3"/>
            <p:cNvSpPr txBox="1"/>
            <p:nvPr/>
          </p:nvSpPr>
          <p:spPr>
            <a:xfrm>
              <a:off x="0" y="48126"/>
              <a:ext cx="11134019" cy="887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第一节：主要机器学习技术简介</a:t>
              </a:r>
              <a:endParaRPr/>
            </a:p>
            <a:p>
              <a:pPr marL="342900" marR="0" lvl="0" indent="-196850" algn="l" rtl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Century Gothic"/>
                <a:buNone/>
              </a:pPr>
              <a:endParaRPr sz="23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1" name="Google Shape;101;p3"/>
            <p:cNvCxnSpPr/>
            <p:nvPr/>
          </p:nvCxnSpPr>
          <p:spPr>
            <a:xfrm>
              <a:off x="0" y="535890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" name="Google Shape;102;p3"/>
            <p:cNvSpPr txBox="1"/>
            <p:nvPr/>
          </p:nvSpPr>
          <p:spPr>
            <a:xfrm>
              <a:off x="0" y="567974"/>
              <a:ext cx="11134019" cy="453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第二节：常用机器学习/深度学习软件包简介及代码展示</a:t>
              </a:r>
              <a:endParaRPr sz="2000" b="1" i="0" u="none" strike="noStrike" cap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3" name="Google Shape;103;p3"/>
            <p:cNvCxnSpPr/>
            <p:nvPr/>
          </p:nvCxnSpPr>
          <p:spPr>
            <a:xfrm>
              <a:off x="0" y="1071780"/>
              <a:ext cx="11134019" cy="1"/>
            </a:xfrm>
            <a:prstGeom prst="straightConnector1">
              <a:avLst/>
            </a:prstGeom>
            <a:solidFill>
              <a:schemeClr val="accent4"/>
            </a:solidFill>
            <a:ln w="158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" name="Google Shape;104;p3"/>
            <p:cNvSpPr txBox="1"/>
            <p:nvPr/>
          </p:nvSpPr>
          <p:spPr>
            <a:xfrm>
              <a:off x="0" y="1071780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第三节：主要机器学习方法简介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：分类算法</a:t>
              </a:r>
              <a:endParaRPr sz="2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endParaRPr sz="20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5" name="Google Shape;105;p3"/>
            <p:cNvCxnSpPr/>
            <p:nvPr/>
          </p:nvCxnSpPr>
          <p:spPr>
            <a:xfrm>
              <a:off x="0" y="1607669"/>
              <a:ext cx="11134019" cy="1"/>
            </a:xfrm>
            <a:prstGeom prst="straightConnector1">
              <a:avLst/>
            </a:prstGeom>
            <a:solidFill>
              <a:schemeClr val="accent5"/>
            </a:solidFill>
            <a:ln w="158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3"/>
            <p:cNvSpPr txBox="1"/>
            <p:nvPr/>
          </p:nvSpPr>
          <p:spPr>
            <a:xfrm>
              <a:off x="0" y="1607669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第四节：主要机器学习方法简介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：回归，聚类，降维</a:t>
              </a: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7" name="Google Shape;107;p3"/>
            <p:cNvCxnSpPr/>
            <p:nvPr/>
          </p:nvCxnSpPr>
          <p:spPr>
            <a:xfrm>
              <a:off x="0" y="2143560"/>
              <a:ext cx="11134019" cy="1"/>
            </a:xfrm>
            <a:prstGeom prst="straightConnector1">
              <a:avLst/>
            </a:prstGeom>
            <a:solidFill>
              <a:schemeClr val="accent6"/>
            </a:solidFill>
            <a:ln w="158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" name="Google Shape;108;p3"/>
            <p:cNvSpPr txBox="1"/>
            <p:nvPr/>
          </p:nvSpPr>
          <p:spPr>
            <a:xfrm>
              <a:off x="0" y="2159602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第五节：主要深度学习方法简介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（1）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：前馈神经网络，卷积神经网络</a:t>
              </a:r>
              <a:endPara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9" name="Google Shape;109;p3"/>
            <p:cNvCxnSpPr/>
            <p:nvPr/>
          </p:nvCxnSpPr>
          <p:spPr>
            <a:xfrm>
              <a:off x="0" y="2679450"/>
              <a:ext cx="11134019" cy="1"/>
            </a:xfrm>
            <a:prstGeom prst="straightConnector1">
              <a:avLst/>
            </a:prstGeom>
            <a:solidFill>
              <a:schemeClr val="accent2"/>
            </a:solidFill>
            <a:ln w="158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" name="Google Shape;110;p3"/>
            <p:cNvSpPr txBox="1"/>
            <p:nvPr/>
          </p:nvSpPr>
          <p:spPr>
            <a:xfrm>
              <a:off x="0" y="2695492"/>
              <a:ext cx="11134019" cy="5100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第六节：主要深度学习方法简介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及代码演示</a:t>
              </a: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（2）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：循环神经网络，生成对抗网络</a:t>
              </a: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342900" marR="0" lvl="0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1" name="Google Shape;111;p3"/>
            <p:cNvCxnSpPr/>
            <p:nvPr/>
          </p:nvCxnSpPr>
          <p:spPr>
            <a:xfrm>
              <a:off x="0" y="3215339"/>
              <a:ext cx="11134019" cy="1"/>
            </a:xfrm>
            <a:prstGeom prst="straightConnector1">
              <a:avLst/>
            </a:prstGeom>
            <a:solidFill>
              <a:schemeClr val="accent3"/>
            </a:solidFill>
            <a:ln w="158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3"/>
            <p:cNvSpPr txBox="1"/>
            <p:nvPr/>
          </p:nvSpPr>
          <p:spPr>
            <a:xfrm>
              <a:off x="0" y="3263465"/>
              <a:ext cx="11134019" cy="453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t" anchorCtr="0">
              <a:sp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r>
                <a:rPr lang="zh-CN" sz="2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第七节：模型相关的软件开发知识</a:t>
              </a:r>
              <a:r>
                <a:rPr lang="zh-CN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：数据库，API，云技术等</a:t>
              </a:r>
              <a:endParaRPr>
                <a:solidFill>
                  <a:schemeClr val="dk1"/>
                </a:solidFill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Helvetica Neue"/>
                <a:buChar char=""/>
              </a:pP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3" name="Google Shape;113;p3"/>
          <p:cNvSpPr txBox="1"/>
          <p:nvPr/>
        </p:nvSpPr>
        <p:spPr>
          <a:xfrm>
            <a:off x="12445139" y="709749"/>
            <a:ext cx="2433234" cy="175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第X节课程，将相应课程标题标黄。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例如：第二节课程PPT，将“第二节：XXX”选中后标黄色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>
            <a:spLocks noGrp="1"/>
          </p:cNvSpPr>
          <p:nvPr>
            <p:ph type="title"/>
          </p:nvPr>
        </p:nvSpPr>
        <p:spPr>
          <a:xfrm>
            <a:off x="809999" y="553890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Keras</a:t>
            </a:r>
            <a:br>
              <a:rPr lang="zh-CN">
                <a:solidFill>
                  <a:srgbClr val="FFFFFF"/>
                </a:solidFill>
              </a:rPr>
            </a:br>
            <a:r>
              <a:rPr lang="zh-CN">
                <a:solidFill>
                  <a:srgbClr val="FFFFFF"/>
                </a:solidFill>
              </a:rPr>
              <a:t>——模型的加载及调参</a:t>
            </a:r>
            <a:endParaRPr/>
          </a:p>
        </p:txBody>
      </p:sp>
      <p:pic>
        <p:nvPicPr>
          <p:cNvPr id="278" name="Google Shape;27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406" t="23958" r="45938" b="43374"/>
          <a:stretch/>
        </p:blipFill>
        <p:spPr>
          <a:xfrm>
            <a:off x="1820881" y="1883391"/>
            <a:ext cx="8550236" cy="409432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>
            <a:spLocks noGrp="1"/>
          </p:cNvSpPr>
          <p:nvPr>
            <p:ph type="title"/>
          </p:nvPr>
        </p:nvSpPr>
        <p:spPr>
          <a:xfrm>
            <a:off x="272128" y="55747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Keras</a:t>
            </a:r>
            <a:br>
              <a:rPr lang="zh-CN"/>
            </a:br>
            <a:r>
              <a:rPr lang="zh-CN"/>
              <a:t>——模型的训练与测试</a:t>
            </a:r>
            <a:endParaRPr/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3">
            <a:alphaModFix/>
          </a:blip>
          <a:srcRect l="21875" t="29722" r="37811" b="11250"/>
          <a:stretch/>
        </p:blipFill>
        <p:spPr>
          <a:xfrm>
            <a:off x="647699" y="1915993"/>
            <a:ext cx="5131813" cy="422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 descr="âgradient descentâçå¾çæç´¢ç»æ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8128" y="20648"/>
            <a:ext cx="2950784" cy="231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 descr="âcross entropyâçå¾çæç´¢ç»æ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5432" y="2062303"/>
            <a:ext cx="4627461" cy="2490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2"/>
          <p:cNvCxnSpPr/>
          <p:nvPr/>
        </p:nvCxnSpPr>
        <p:spPr>
          <a:xfrm rot="10800000">
            <a:off x="3507476" y="2361860"/>
            <a:ext cx="3767956" cy="806213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8" name="Google Shape;288;p22"/>
          <p:cNvCxnSpPr/>
          <p:nvPr/>
        </p:nvCxnSpPr>
        <p:spPr>
          <a:xfrm flipH="1">
            <a:off x="2770498" y="1826872"/>
            <a:ext cx="2767102" cy="356742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289;p22"/>
          <p:cNvCxnSpPr/>
          <p:nvPr/>
        </p:nvCxnSpPr>
        <p:spPr>
          <a:xfrm rot="10800000">
            <a:off x="4107979" y="2681971"/>
            <a:ext cx="4048216" cy="285902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0" name="Google Shape;290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19775" y="4111481"/>
            <a:ext cx="2864679" cy="23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2360855" y="57375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Tensorflow </a:t>
            </a:r>
            <a:br>
              <a:rPr lang="zh-CN">
                <a:solidFill>
                  <a:srgbClr val="FFFFFF"/>
                </a:solidFill>
              </a:rPr>
            </a:br>
            <a:r>
              <a:rPr lang="zh-CN">
                <a:solidFill>
                  <a:srgbClr val="FFFFFF"/>
                </a:solidFill>
              </a:rPr>
              <a:t>——</a:t>
            </a:r>
            <a:r>
              <a:rPr lang="zh-CN"/>
              <a:t>模型的加载及调参</a:t>
            </a:r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body" idx="1"/>
          </p:nvPr>
        </p:nvSpPr>
        <p:spPr>
          <a:xfrm>
            <a:off x="491166" y="1922116"/>
            <a:ext cx="11307324" cy="41946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/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l="21562" t="24652" r="37812" b="22221"/>
          <a:stretch/>
        </p:blipFill>
        <p:spPr>
          <a:xfrm>
            <a:off x="393510" y="1910766"/>
            <a:ext cx="5702490" cy="41946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 txBox="1"/>
          <p:nvPr/>
        </p:nvSpPr>
        <p:spPr>
          <a:xfrm>
            <a:off x="6597381" y="32392"/>
            <a:ext cx="235267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zh-CN" sz="16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占位符的构建placeholder</a:t>
            </a:r>
            <a:endParaRPr/>
          </a:p>
        </p:txBody>
      </p:sp>
      <p:pic>
        <p:nvPicPr>
          <p:cNvPr id="299" name="Google Shape;299;p23" descr="âplaceholder tensorflowâçå¾çæç´¢ç»æ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9887" y="361842"/>
            <a:ext cx="37052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/>
        </p:nvSpPr>
        <p:spPr>
          <a:xfrm>
            <a:off x="8735026" y="500581"/>
            <a:ext cx="931072" cy="307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占位符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10520218" y="1257992"/>
            <a:ext cx="1278272" cy="307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占位符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8120810" y="1500798"/>
            <a:ext cx="931072" cy="307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常数</a:t>
            </a: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4" name="Google Shape;304;p23"/>
          <p:cNvCxnSpPr/>
          <p:nvPr/>
        </p:nvCxnSpPr>
        <p:spPr>
          <a:xfrm flipH="1">
            <a:off x="4636657" y="2802804"/>
            <a:ext cx="2724725" cy="61443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5" name="Google Shape;305;p23"/>
          <p:cNvCxnSpPr/>
          <p:nvPr/>
        </p:nvCxnSpPr>
        <p:spPr>
          <a:xfrm flipH="1">
            <a:off x="2872509" y="3345744"/>
            <a:ext cx="6328053" cy="427839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6" name="Google Shape;306;p23"/>
          <p:cNvSpPr/>
          <p:nvPr/>
        </p:nvSpPr>
        <p:spPr>
          <a:xfrm rot="5400000">
            <a:off x="7864141" y="2069802"/>
            <a:ext cx="402674" cy="3366255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7" name="Google Shape;307;p23"/>
          <p:cNvCxnSpPr>
            <a:stCxn id="306" idx="1"/>
          </p:cNvCxnSpPr>
          <p:nvPr/>
        </p:nvCxnSpPr>
        <p:spPr>
          <a:xfrm flipH="1">
            <a:off x="3379778" y="3954267"/>
            <a:ext cx="4685700" cy="19290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08" name="Google Shape;30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3383" y="4109968"/>
            <a:ext cx="4980864" cy="20057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3"/>
          <p:cNvCxnSpPr/>
          <p:nvPr/>
        </p:nvCxnSpPr>
        <p:spPr>
          <a:xfrm rot="10800000">
            <a:off x="1745674" y="4158610"/>
            <a:ext cx="5347853" cy="954237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0" name="Google Shape;310;p23" descr="âtensorflowâçå¾çæç´¢ç»æ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654" y="-16416"/>
            <a:ext cx="2224675" cy="185204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990457-692D-499A-AA08-EEF28D4C1573}"/>
              </a:ext>
            </a:extLst>
          </p:cNvPr>
          <p:cNvSpPr txBox="1"/>
          <p:nvPr/>
        </p:nvSpPr>
        <p:spPr>
          <a:xfrm>
            <a:off x="10608042" y="2407990"/>
            <a:ext cx="710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None</a:t>
            </a:r>
          </a:p>
          <a:p>
            <a:r>
              <a:rPr lang="en-US" altLang="zh-CN" dirty="0"/>
              <a:t>(Batch size)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2CA933-22E7-44B0-AB8D-76D9A9287CE2}"/>
              </a:ext>
            </a:extLst>
          </p:cNvPr>
          <p:cNvSpPr/>
          <p:nvPr/>
        </p:nvSpPr>
        <p:spPr>
          <a:xfrm>
            <a:off x="7486039" y="2407992"/>
            <a:ext cx="1451296" cy="8556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26391-9303-4252-817B-78293764BBB4}"/>
              </a:ext>
            </a:extLst>
          </p:cNvPr>
          <p:cNvSpPr txBox="1"/>
          <p:nvPr/>
        </p:nvSpPr>
        <p:spPr>
          <a:xfrm>
            <a:off x="6764981" y="2356163"/>
            <a:ext cx="710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None</a:t>
            </a:r>
          </a:p>
          <a:p>
            <a:r>
              <a:rPr lang="en-US" altLang="zh-CN" dirty="0"/>
              <a:t>(Batch size)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B00D3-A13B-4488-B513-455A863BE451}"/>
              </a:ext>
            </a:extLst>
          </p:cNvPr>
          <p:cNvSpPr txBox="1"/>
          <p:nvPr/>
        </p:nvSpPr>
        <p:spPr>
          <a:xfrm>
            <a:off x="7575653" y="2029391"/>
            <a:ext cx="127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784</a:t>
            </a:r>
            <a:r>
              <a:rPr lang="zh-CN" altLang="en-US" sz="1600" dirty="0"/>
              <a:t>（</a:t>
            </a:r>
            <a:r>
              <a:rPr lang="en-US" altLang="zh-CN" sz="1600" dirty="0"/>
              <a:t>28*28</a:t>
            </a:r>
            <a:r>
              <a:rPr lang="zh-CN" altLang="en-US" sz="1600" dirty="0"/>
              <a:t>）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83830-EC86-4BA9-9B4D-640ADAF2E812}"/>
              </a:ext>
            </a:extLst>
          </p:cNvPr>
          <p:cNvSpPr/>
          <p:nvPr/>
        </p:nvSpPr>
        <p:spPr>
          <a:xfrm rot="5400000">
            <a:off x="9222363" y="2658329"/>
            <a:ext cx="1451296" cy="3550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E30ACC-4398-4A67-9B50-7391D27EBCDF}"/>
              </a:ext>
            </a:extLst>
          </p:cNvPr>
          <p:cNvSpPr txBox="1"/>
          <p:nvPr/>
        </p:nvSpPr>
        <p:spPr>
          <a:xfrm rot="5400000">
            <a:off x="8939999" y="2666552"/>
            <a:ext cx="1272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784</a:t>
            </a:r>
            <a:r>
              <a:rPr lang="zh-CN" altLang="en-US" sz="1600" dirty="0"/>
              <a:t>（</a:t>
            </a:r>
            <a:r>
              <a:rPr lang="en-US" altLang="zh-CN" sz="1600" dirty="0"/>
              <a:t>28*28</a:t>
            </a:r>
            <a:r>
              <a:rPr lang="zh-CN" altLang="en-US" sz="1600" dirty="0"/>
              <a:t>）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3B3B2-1F21-4708-81B2-F0CB85C54E56}"/>
              </a:ext>
            </a:extLst>
          </p:cNvPr>
          <p:cNvSpPr txBox="1"/>
          <p:nvPr/>
        </p:nvSpPr>
        <p:spPr>
          <a:xfrm>
            <a:off x="9713301" y="1754935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5" name="Multiplication Sign 16">
            <a:extLst>
              <a:ext uri="{FF2B5EF4-FFF2-40B4-BE49-F238E27FC236}">
                <a16:creationId xmlns:a16="http://schemas.microsoft.com/office/drawing/2014/main" id="{1A2A15D2-5979-4CC7-BA9D-08BBB61C0C77}"/>
              </a:ext>
            </a:extLst>
          </p:cNvPr>
          <p:cNvSpPr/>
          <p:nvPr/>
        </p:nvSpPr>
        <p:spPr>
          <a:xfrm>
            <a:off x="8973673" y="2576120"/>
            <a:ext cx="494982" cy="519418"/>
          </a:xfrm>
          <a:prstGeom prst="mathMultiply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quals 17">
            <a:extLst>
              <a:ext uri="{FF2B5EF4-FFF2-40B4-BE49-F238E27FC236}">
                <a16:creationId xmlns:a16="http://schemas.microsoft.com/office/drawing/2014/main" id="{3C8256A3-C27F-4844-990F-494BE51CE494}"/>
              </a:ext>
            </a:extLst>
          </p:cNvPr>
          <p:cNvSpPr/>
          <p:nvPr/>
        </p:nvSpPr>
        <p:spPr>
          <a:xfrm>
            <a:off x="10214730" y="2634493"/>
            <a:ext cx="399975" cy="402672"/>
          </a:xfrm>
          <a:prstGeom prst="mathEqual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3941B2-A6B3-4330-961A-6455E8B72B47}"/>
              </a:ext>
            </a:extLst>
          </p:cNvPr>
          <p:cNvSpPr/>
          <p:nvPr/>
        </p:nvSpPr>
        <p:spPr>
          <a:xfrm>
            <a:off x="11307931" y="2407990"/>
            <a:ext cx="350465" cy="8556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F5D89-E9A5-4FDB-8A6A-707B3BA5867E}"/>
              </a:ext>
            </a:extLst>
          </p:cNvPr>
          <p:cNvSpPr txBox="1"/>
          <p:nvPr/>
        </p:nvSpPr>
        <p:spPr>
          <a:xfrm>
            <a:off x="11250034" y="1998613"/>
            <a:ext cx="46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6139901" y="1916951"/>
            <a:ext cx="5560933" cy="41700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>
                <a:solidFill>
                  <a:srgbClr val="FFFFFF"/>
                </a:solidFill>
              </a:rPr>
              <a:t>Tensorflow </a:t>
            </a:r>
            <a:br>
              <a:rPr lang="zh-CN" sz="3600">
                <a:solidFill>
                  <a:srgbClr val="FFFFFF"/>
                </a:solidFill>
              </a:rPr>
            </a:br>
            <a:r>
              <a:rPr lang="zh-CN" sz="3600">
                <a:solidFill>
                  <a:srgbClr val="FFFFFF"/>
                </a:solidFill>
              </a:rPr>
              <a:t>——</a:t>
            </a:r>
            <a:r>
              <a:rPr lang="zh-CN" sz="3600"/>
              <a:t>模型的加载及调参</a:t>
            </a:r>
            <a:endParaRPr sz="3600"/>
          </a:p>
        </p:txBody>
      </p:sp>
      <p:pic>
        <p:nvPicPr>
          <p:cNvPr id="317" name="Google Shape;3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750" y="1916952"/>
            <a:ext cx="5121084" cy="41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/>
          <p:cNvPicPr preferRelativeResize="0"/>
          <p:nvPr/>
        </p:nvPicPr>
        <p:blipFill rotWithShape="1">
          <a:blip r:embed="rId4">
            <a:alphaModFix/>
          </a:blip>
          <a:srcRect l="21562" t="24652" r="37812" b="22221"/>
          <a:stretch/>
        </p:blipFill>
        <p:spPr>
          <a:xfrm>
            <a:off x="491166" y="1932522"/>
            <a:ext cx="5648735" cy="415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Tensorflow </a:t>
            </a:r>
            <a:br>
              <a:rPr lang="zh-CN">
                <a:solidFill>
                  <a:srgbClr val="FFFFFF"/>
                </a:solidFill>
              </a:rPr>
            </a:br>
            <a:r>
              <a:rPr lang="zh-CN">
                <a:solidFill>
                  <a:srgbClr val="FFFFFF"/>
                </a:solidFill>
              </a:rPr>
              <a:t>——模型的训练及测试</a:t>
            </a:r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body" idx="1"/>
          </p:nvPr>
        </p:nvSpPr>
        <p:spPr>
          <a:xfrm>
            <a:off x="6519574" y="2814105"/>
            <a:ext cx="5293735" cy="3235711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x_traing, y_traing有60000个样本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每次取128个样本进行训练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最后一组会只有96个样本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因此，将placeholder第一个维度定义为None</a:t>
            </a:r>
            <a:endParaRPr/>
          </a:p>
          <a:p>
            <a:pPr marL="342900" lvl="0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"/>
            </a:pPr>
            <a:r>
              <a:rPr lang="zh-CN" sz="2000">
                <a:latin typeface="Times New Roman"/>
                <a:ea typeface="Times New Roman"/>
                <a:cs typeface="Times New Roman"/>
                <a:sym typeface="Times New Roman"/>
              </a:rPr>
              <a:t>Feed_dict：与placeholder遥相呼应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l="21562" t="24652" r="37812" b="62923"/>
          <a:stretch/>
        </p:blipFill>
        <p:spPr>
          <a:xfrm>
            <a:off x="0" y="1543319"/>
            <a:ext cx="6696075" cy="115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 rotWithShape="1">
          <a:blip r:embed="rId3">
            <a:alphaModFix/>
          </a:blip>
          <a:srcRect l="21562" t="36421" r="37812" b="53029"/>
          <a:stretch/>
        </p:blipFill>
        <p:spPr>
          <a:xfrm>
            <a:off x="5495925" y="1689707"/>
            <a:ext cx="6696075" cy="97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21015" t="31250" r="39297" b="25832"/>
          <a:stretch/>
        </p:blipFill>
        <p:spPr>
          <a:xfrm>
            <a:off x="685521" y="2607118"/>
            <a:ext cx="5659861" cy="344269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  <p:sp>
        <p:nvSpPr>
          <p:cNvPr id="328" name="Google Shape;328;p25"/>
          <p:cNvSpPr/>
          <p:nvPr/>
        </p:nvSpPr>
        <p:spPr>
          <a:xfrm>
            <a:off x="0" y="2079134"/>
            <a:ext cx="5495925" cy="536423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1828799" y="3447472"/>
            <a:ext cx="4396509" cy="163945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0" name="Google Shape;330;p25"/>
          <p:cNvCxnSpPr/>
          <p:nvPr/>
        </p:nvCxnSpPr>
        <p:spPr>
          <a:xfrm>
            <a:off x="2613891" y="2615557"/>
            <a:ext cx="1560945" cy="813443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331;p25"/>
          <p:cNvCxnSpPr/>
          <p:nvPr/>
        </p:nvCxnSpPr>
        <p:spPr>
          <a:xfrm flipH="1">
            <a:off x="5089236" y="2676917"/>
            <a:ext cx="1198582" cy="92526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p25"/>
          <p:cNvSpPr/>
          <p:nvPr/>
        </p:nvSpPr>
        <p:spPr>
          <a:xfrm>
            <a:off x="6225308" y="2251906"/>
            <a:ext cx="155814" cy="39539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2931694" y="3602181"/>
            <a:ext cx="2564231" cy="14315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>
                <a:solidFill>
                  <a:srgbClr val="FFFFFF"/>
                </a:solidFill>
              </a:rPr>
              <a:t>Pytorch</a:t>
            </a:r>
            <a:endParaRPr/>
          </a:p>
        </p:txBody>
      </p:sp>
      <p:sp>
        <p:nvSpPr>
          <p:cNvPr id="339" name="Google Shape;339;p26"/>
          <p:cNvSpPr txBox="1">
            <a:spLocks noGrp="1"/>
          </p:cNvSpPr>
          <p:nvPr>
            <p:ph type="body" idx="1"/>
          </p:nvPr>
        </p:nvSpPr>
        <p:spPr>
          <a:xfrm>
            <a:off x="818713" y="2222287"/>
            <a:ext cx="3143688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数据的加载，清理及预处理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使用Pytoch自带的数据集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340" name="Google Shape;340;p26" descr="âpytorchâçå¾çæç´¢ç»æ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9805" y="344676"/>
            <a:ext cx="4313663" cy="117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4">
            <a:alphaModFix/>
          </a:blip>
          <a:srcRect l="21328" t="28333" r="37578" b="36945"/>
          <a:stretch/>
        </p:blipFill>
        <p:spPr>
          <a:xfrm>
            <a:off x="4230254" y="2222287"/>
            <a:ext cx="7684655" cy="365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>
                <a:solidFill>
                  <a:srgbClr val="FFFFFF"/>
                </a:solidFill>
              </a:rPr>
              <a:t>Pytorch</a:t>
            </a:r>
            <a:br>
              <a:rPr lang="zh-CN" sz="3600">
                <a:solidFill>
                  <a:srgbClr val="FFFFFF"/>
                </a:solidFill>
              </a:rPr>
            </a:br>
            <a:r>
              <a:rPr lang="zh-CN" sz="3600">
                <a:solidFill>
                  <a:srgbClr val="FFFFFF"/>
                </a:solidFill>
              </a:rPr>
              <a:t>——数据的加载及调参</a:t>
            </a:r>
            <a:endParaRPr sz="3600"/>
          </a:p>
        </p:txBody>
      </p:sp>
      <p:sp>
        <p:nvSpPr>
          <p:cNvPr id="347" name="Google Shape;347;p27"/>
          <p:cNvSpPr txBox="1">
            <a:spLocks noGrp="1"/>
          </p:cNvSpPr>
          <p:nvPr>
            <p:ph type="body" idx="1"/>
          </p:nvPr>
        </p:nvSpPr>
        <p:spPr>
          <a:xfrm>
            <a:off x="6201425" y="3602378"/>
            <a:ext cx="4796997" cy="106997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类 （Class)：面向对象编程（objective oriented programming）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348" name="Google Shape;348;p27"/>
          <p:cNvPicPr preferRelativeResize="0"/>
          <p:nvPr/>
        </p:nvPicPr>
        <p:blipFill rotWithShape="1">
          <a:blip r:embed="rId3">
            <a:alphaModFix/>
          </a:blip>
          <a:srcRect l="21875" t="35000" r="47108" b="15695"/>
          <a:stretch/>
        </p:blipFill>
        <p:spPr>
          <a:xfrm>
            <a:off x="809999" y="1912985"/>
            <a:ext cx="4975097" cy="444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 rotWithShape="1">
          <a:blip r:embed="rId4">
            <a:alphaModFix/>
          </a:blip>
          <a:srcRect l="21718" t="30138" r="49375" b="59861"/>
          <a:stretch/>
        </p:blipFill>
        <p:spPr>
          <a:xfrm>
            <a:off x="6201425" y="1912985"/>
            <a:ext cx="5498475" cy="1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>
                <a:solidFill>
                  <a:srgbClr val="FFFFFF"/>
                </a:solidFill>
              </a:rPr>
              <a:t>Pytorch</a:t>
            </a:r>
            <a:br>
              <a:rPr lang="zh-CN" sz="3600">
                <a:solidFill>
                  <a:srgbClr val="FFFFFF"/>
                </a:solidFill>
              </a:rPr>
            </a:br>
            <a:r>
              <a:rPr lang="zh-CN" sz="3600">
                <a:solidFill>
                  <a:srgbClr val="FFFFFF"/>
                </a:solidFill>
              </a:rPr>
              <a:t>——</a:t>
            </a:r>
            <a:r>
              <a:rPr lang="zh-CN" sz="3600"/>
              <a:t>模型的训练及测试</a:t>
            </a:r>
            <a:endParaRPr sz="3600"/>
          </a:p>
        </p:txBody>
      </p:sp>
      <p:sp>
        <p:nvSpPr>
          <p:cNvPr id="355" name="Google Shape;355;p28"/>
          <p:cNvSpPr txBox="1">
            <a:spLocks noGrp="1"/>
          </p:cNvSpPr>
          <p:nvPr>
            <p:ph type="body" idx="1"/>
          </p:nvPr>
        </p:nvSpPr>
        <p:spPr>
          <a:xfrm>
            <a:off x="736109" y="5472676"/>
            <a:ext cx="4251528" cy="106997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训练神经网络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（Train the neutral network）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/>
          </a:blip>
          <a:srcRect l="22187" t="21389" r="38281" b="5324"/>
          <a:stretch/>
        </p:blipFill>
        <p:spPr>
          <a:xfrm>
            <a:off x="6201425" y="0"/>
            <a:ext cx="5990575" cy="624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 l="21406" t="48055" r="45860" b="18750"/>
          <a:stretch/>
        </p:blipFill>
        <p:spPr>
          <a:xfrm>
            <a:off x="261020" y="1864826"/>
            <a:ext cx="5939290" cy="33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6FA1-36D0-4109-960A-E80B308B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63242-C54F-4923-9DB2-3C98F3ECE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如果想要我们的神经网络有两个全连接层，将输入数据的维度先由</a:t>
            </a:r>
            <a:r>
              <a:rPr lang="en-US" altLang="zh-CN" dirty="0"/>
              <a:t>784</a:t>
            </a:r>
            <a:r>
              <a:rPr lang="zh-CN" altLang="en-US" dirty="0"/>
              <a:t>变为</a:t>
            </a:r>
            <a:r>
              <a:rPr lang="en-US" altLang="zh-CN" dirty="0"/>
              <a:t>256</a:t>
            </a:r>
            <a:r>
              <a:rPr lang="zh-CN" altLang="en-US" dirty="0"/>
              <a:t>，再由</a:t>
            </a:r>
            <a:r>
              <a:rPr lang="en-US" altLang="zh-CN" dirty="0"/>
              <a:t>256</a:t>
            </a:r>
            <a:r>
              <a:rPr lang="zh-CN" altLang="en-US" dirty="0"/>
              <a:t>变为</a:t>
            </a:r>
            <a:r>
              <a:rPr lang="en-US" altLang="zh-CN" dirty="0"/>
              <a:t>10</a:t>
            </a:r>
            <a:r>
              <a:rPr lang="zh-CN" altLang="en-US" dirty="0"/>
              <a:t>，而不是直接从</a:t>
            </a:r>
            <a:r>
              <a:rPr lang="en-US" altLang="zh-CN" dirty="0"/>
              <a:t>784</a:t>
            </a:r>
            <a:r>
              <a:rPr lang="zh-CN" altLang="en-US" dirty="0"/>
              <a:t>到</a:t>
            </a:r>
            <a:r>
              <a:rPr lang="en-US" altLang="zh-CN" dirty="0"/>
              <a:t>10</a:t>
            </a:r>
            <a:r>
              <a:rPr lang="zh-CN" altLang="en-US" dirty="0"/>
              <a:t>，需要怎么做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交流邮箱：</a:t>
            </a:r>
            <a:r>
              <a:rPr lang="en-US" altLang="zh-CN" dirty="0">
                <a:hlinkClick r:id="rId2"/>
              </a:rPr>
              <a:t>zhangduo123@gmail.com</a:t>
            </a:r>
            <a:endParaRPr lang="en-US" altLang="zh-CN" dirty="0"/>
          </a:p>
          <a:p>
            <a:r>
              <a:rPr lang="zh-CN" altLang="en-US" dirty="0"/>
              <a:t>微信：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下一节：主要机器学习方法简介及代码演示（</a:t>
            </a:r>
            <a:r>
              <a:rPr lang="en-US" altLang="zh-CN" dirty="0"/>
              <a:t>1</a:t>
            </a:r>
            <a:r>
              <a:rPr lang="zh-CN" altLang="en-US" dirty="0"/>
              <a:t>）：分类算法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8B209-0121-495B-A1AD-D7502B6D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98" y="3274796"/>
            <a:ext cx="1539455" cy="214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/>
          <p:nvPr/>
        </p:nvSpPr>
        <p:spPr>
          <a:xfrm>
            <a:off x="0" y="-3175"/>
            <a:ext cx="12192001" cy="52038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0" y="0"/>
            <a:ext cx="4637006" cy="68580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985"/>
                </a:lnTo>
                <a:lnTo>
                  <a:pt x="19875" y="6860"/>
                </a:lnTo>
                <a:lnTo>
                  <a:pt x="19855" y="6880"/>
                </a:lnTo>
                <a:lnTo>
                  <a:pt x="19825" y="6910"/>
                </a:lnTo>
                <a:lnTo>
                  <a:pt x="19796" y="6935"/>
                </a:lnTo>
                <a:lnTo>
                  <a:pt x="19796" y="6995"/>
                </a:lnTo>
                <a:lnTo>
                  <a:pt x="19825" y="7020"/>
                </a:lnTo>
                <a:lnTo>
                  <a:pt x="19855" y="7050"/>
                </a:lnTo>
                <a:lnTo>
                  <a:pt x="19875" y="7070"/>
                </a:lnTo>
                <a:lnTo>
                  <a:pt x="21600" y="794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xfrm>
            <a:off x="1278086" y="1800225"/>
            <a:ext cx="3444213" cy="424113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Helvetica Neue"/>
              <a:buNone/>
            </a:pPr>
            <a:r>
              <a:rPr lang="zh-CN" sz="4400" b="1" i="0" u="none" strike="noStrike" cap="none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关注我们</a:t>
            </a:r>
            <a:endParaRPr sz="44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29" descr="Picture 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553" y="643464"/>
            <a:ext cx="5397898" cy="5397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37" y="0"/>
                </a:moveTo>
                <a:cubicBezTo>
                  <a:pt x="375" y="0"/>
                  <a:pt x="0" y="375"/>
                  <a:pt x="0" y="837"/>
                </a:cubicBezTo>
                <a:lnTo>
                  <a:pt x="0" y="20763"/>
                </a:lnTo>
                <a:cubicBezTo>
                  <a:pt x="0" y="21225"/>
                  <a:pt x="375" y="21600"/>
                  <a:pt x="837" y="21600"/>
                </a:cubicBezTo>
                <a:lnTo>
                  <a:pt x="20763" y="21600"/>
                </a:lnTo>
                <a:cubicBezTo>
                  <a:pt x="21225" y="21600"/>
                  <a:pt x="21600" y="21225"/>
                  <a:pt x="21600" y="20763"/>
                </a:cubicBezTo>
                <a:lnTo>
                  <a:pt x="21600" y="837"/>
                </a:lnTo>
                <a:cubicBezTo>
                  <a:pt x="21600" y="375"/>
                  <a:pt x="21225" y="0"/>
                  <a:pt x="20763" y="0"/>
                </a:cubicBezTo>
                <a:lnTo>
                  <a:pt x="837" y="0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7" name="Google Shape;367;p29"/>
          <p:cNvGrpSpPr/>
          <p:nvPr/>
        </p:nvGrpSpPr>
        <p:grpSpPr>
          <a:xfrm>
            <a:off x="-209049" y="-221703"/>
            <a:ext cx="3145241" cy="2130695"/>
            <a:chOff x="0" y="0"/>
            <a:chExt cx="3145240" cy="2130694"/>
          </a:xfrm>
        </p:grpSpPr>
        <p:pic>
          <p:nvPicPr>
            <p:cNvPr id="368" name="Google Shape;368;p29" descr="Picture 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29"/>
            <p:cNvSpPr txBox="1"/>
            <p:nvPr/>
          </p:nvSpPr>
          <p:spPr>
            <a:xfrm>
              <a:off x="1594954" y="742180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239151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0" y="0"/>
            <a:ext cx="4637005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985"/>
                </a:lnTo>
                <a:lnTo>
                  <a:pt x="19875" y="6860"/>
                </a:lnTo>
                <a:lnTo>
                  <a:pt x="19855" y="6880"/>
                </a:lnTo>
                <a:lnTo>
                  <a:pt x="19825" y="6910"/>
                </a:lnTo>
                <a:lnTo>
                  <a:pt x="19796" y="6935"/>
                </a:lnTo>
                <a:lnTo>
                  <a:pt x="19796" y="6995"/>
                </a:lnTo>
                <a:lnTo>
                  <a:pt x="19825" y="7020"/>
                </a:lnTo>
                <a:lnTo>
                  <a:pt x="19855" y="7050"/>
                </a:lnTo>
                <a:lnTo>
                  <a:pt x="19875" y="7070"/>
                </a:lnTo>
                <a:lnTo>
                  <a:pt x="21600" y="794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641753" y="2061878"/>
            <a:ext cx="3738862" cy="3978018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959"/>
              <a:buFont typeface="Helvetica Neue"/>
              <a:buNone/>
            </a:pPr>
            <a:r>
              <a:rPr lang="zh-CN" sz="3959">
                <a:latin typeface="Helvetica Neue"/>
                <a:ea typeface="Helvetica Neue"/>
                <a:cs typeface="Helvetica Neue"/>
                <a:sym typeface="Helvetica Neue"/>
              </a:rPr>
              <a:t>第二节：</a:t>
            </a:r>
            <a:br>
              <a:rPr lang="zh-CN" sz="3959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zh-CN" sz="3959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sz="395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常用机器学习</a:t>
            </a:r>
            <a:r>
              <a:rPr lang="zh-CN" sz="3959">
                <a:solidFill>
                  <a:srgbClr val="FFFFFF"/>
                </a:solidFill>
              </a:rPr>
              <a:t>/</a:t>
            </a:r>
            <a:r>
              <a:rPr lang="zh-CN" sz="3959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深度学习软件包简介及代码展示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1" name="Google Shape;121;p4"/>
          <p:cNvGrpSpPr/>
          <p:nvPr/>
        </p:nvGrpSpPr>
        <p:grpSpPr>
          <a:xfrm>
            <a:off x="5532850" y="1929040"/>
            <a:ext cx="6336872" cy="3151752"/>
            <a:chOff x="0" y="0"/>
            <a:chExt cx="5728345" cy="3151751"/>
          </a:xfrm>
        </p:grpSpPr>
        <p:sp>
          <p:nvSpPr>
            <p:cNvPr id="122" name="Google Shape;122;p4"/>
            <p:cNvSpPr/>
            <p:nvPr/>
          </p:nvSpPr>
          <p:spPr>
            <a:xfrm>
              <a:off x="0" y="0"/>
              <a:ext cx="5728345" cy="1400512"/>
            </a:xfrm>
            <a:prstGeom prst="roundRect">
              <a:avLst>
                <a:gd name="adj" fmla="val 1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1617590" y="358824"/>
              <a:ext cx="4110754" cy="684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200" tIns="148200" rIns="148200" bIns="148200" anchor="ctr" anchorCtr="0">
              <a:sp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500"/>
                <a:buFont typeface="Helvetica Neue"/>
                <a:buChar char=""/>
              </a:pPr>
              <a:r>
                <a:rPr lang="zh-CN" sz="2500" b="0" i="0" u="none" strike="noStrike" cap="none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K最近邻</a:t>
              </a:r>
              <a:endParaRPr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0" y="1751238"/>
              <a:ext cx="5728345" cy="1400513"/>
            </a:xfrm>
            <a:prstGeom prst="roundRect">
              <a:avLst>
                <a:gd name="adj" fmla="val 1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1617590" y="2109465"/>
              <a:ext cx="4110754" cy="6840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200" tIns="148200" rIns="148200" bIns="148200" anchor="ctr" anchorCtr="0">
              <a:spAutoFit/>
            </a:bodyPr>
            <a:lstStyle/>
            <a:p>
              <a:pPr marL="342900" indent="-342900">
                <a:buClr>
                  <a:schemeClr val="accent1"/>
                </a:buClr>
                <a:buSzPts val="2500"/>
                <a:buFont typeface="Helvetica Neue"/>
                <a:buChar char=""/>
              </a:pPr>
              <a:r>
                <a:rPr lang="zh-CN" sz="25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深度学习代码展示</a:t>
              </a:r>
              <a:endParaRPr sz="25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-209049" y="-221703"/>
            <a:ext cx="3145241" cy="2130695"/>
            <a:chOff x="0" y="0"/>
            <a:chExt cx="3145240" cy="2130694"/>
          </a:xfrm>
        </p:grpSpPr>
        <p:pic>
          <p:nvPicPr>
            <p:cNvPr id="127" name="Google Shape;127;p4" descr="Picture 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4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" name="Google Shape;129;p4"/>
          <p:cNvPicPr preferRelativeResize="0"/>
          <p:nvPr/>
        </p:nvPicPr>
        <p:blipFill rotWithShape="1">
          <a:blip r:embed="rId5">
            <a:alphaModFix/>
          </a:blip>
          <a:srcRect r="52031" b="-13240"/>
          <a:stretch/>
        </p:blipFill>
        <p:spPr>
          <a:xfrm>
            <a:off x="6127086" y="2303162"/>
            <a:ext cx="726533" cy="71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147824" y="4077616"/>
            <a:ext cx="816394" cy="562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课程代码</a:t>
            </a:r>
            <a:endParaRPr sz="4000" b="1" i="0" u="none" strike="noStrike" cap="none">
              <a:solidFill>
                <a:srgbClr val="FEFEF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5"/>
          <p:cNvSpPr txBox="1">
            <a:spLocks noGrp="1"/>
          </p:cNvSpPr>
          <p:nvPr>
            <p:ph type="body" idx="1"/>
          </p:nvPr>
        </p:nvSpPr>
        <p:spPr>
          <a:xfrm>
            <a:off x="849957" y="2979609"/>
            <a:ext cx="10459172" cy="897685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lang="zh-CN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https://github.com/duozhanggithub/HuanIN_Lecture/blob/master/HuanIn_Lecture_2.ipynb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38" name="Google Shape;138;p5" descr="Picture 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5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  <p:sp>
        <p:nvSpPr>
          <p:cNvPr id="140" name="Google Shape;140;p5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标题字号：40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副标题字号：24或20 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小标题/内容字号：20或18 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中文字体：宋体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英文字体：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Times New Roman / Calibri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插入新的PPT请右键选择“复制当前PPT”或“duplicate slide”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imes New Roman"/>
              <a:buNone/>
            </a:pPr>
            <a:r>
              <a:rPr lang="zh-CN" sz="4000" b="1" i="0" u="none" strike="noStrike" cap="none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K最近邻 (kNN，k-Nearest Neighbor)</a:t>
            </a:r>
            <a:endParaRPr sz="4000" b="1" i="0" u="none" strike="noStrike" cap="none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809999" y="2262058"/>
            <a:ext cx="7860058" cy="197024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最为简单易懂的一种机器学习算法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Sklean</a:t>
            </a:r>
            <a:r>
              <a:rPr lang="zh-CN">
                <a:latin typeface="Calibri"/>
                <a:ea typeface="Calibri"/>
                <a:cs typeface="Calibri"/>
                <a:sym typeface="Calibri"/>
              </a:rPr>
              <a:t>：目前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最为主流的机器学习库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主要步骤：</a:t>
            </a:r>
            <a:endParaRPr/>
          </a:p>
        </p:txBody>
      </p:sp>
      <p:grpSp>
        <p:nvGrpSpPr>
          <p:cNvPr id="147" name="Google Shape;147;p6"/>
          <p:cNvGrpSpPr/>
          <p:nvPr/>
        </p:nvGrpSpPr>
        <p:grpSpPr>
          <a:xfrm>
            <a:off x="8939031" y="-32431"/>
            <a:ext cx="3145241" cy="2130696"/>
            <a:chOff x="0" y="0"/>
            <a:chExt cx="3145240" cy="2130694"/>
          </a:xfrm>
        </p:grpSpPr>
        <p:pic>
          <p:nvPicPr>
            <p:cNvPr id="148" name="Google Shape;148;p6" descr="Picture 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130694" cy="2130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6"/>
            <p:cNvSpPr txBox="1"/>
            <p:nvPr/>
          </p:nvSpPr>
          <p:spPr>
            <a:xfrm>
              <a:off x="1594954" y="742179"/>
              <a:ext cx="1550286" cy="726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zh-CN" sz="3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学院</a:t>
              </a:r>
              <a:endParaRPr/>
            </a:p>
          </p:txBody>
        </p:sp>
      </p:grpSp>
      <p:sp>
        <p:nvSpPr>
          <p:cNvPr id="150" name="Google Shape;150;p6"/>
          <p:cNvSpPr txBox="1"/>
          <p:nvPr/>
        </p:nvSpPr>
        <p:spPr>
          <a:xfrm>
            <a:off x="12192000" y="821410"/>
            <a:ext cx="3120325" cy="3416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标题字号：40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副标题字号：24或20 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小标题/内容字号：20或18 （根据长短调整）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中文字体：宋体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英文字体：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Times New Roman / Calibri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插入新的PPT请右键选择“复制当前PPT”或“duplicate slide”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783819" y="3964387"/>
            <a:ext cx="3956209" cy="152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778668" marR="0" lvl="0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◆"/>
            </a:pPr>
            <a:r>
              <a:rPr lang="zh-CN" sz="20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数据的加载，清理及预处理</a:t>
            </a:r>
            <a:endParaRPr dirty="0"/>
          </a:p>
          <a:p>
            <a:pPr marL="778668" marR="0" lvl="0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◆"/>
            </a:pPr>
            <a:r>
              <a:rPr lang="zh-CN" sz="20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模型的加载及调参</a:t>
            </a:r>
            <a:endParaRPr dirty="0"/>
          </a:p>
          <a:p>
            <a:pPr marL="778668" marR="0" lvl="0" indent="-32146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◆"/>
            </a:pPr>
            <a:r>
              <a:rPr lang="zh-CN" sz="2000" b="0" i="0" u="none" strike="noStrike" cap="none" dirty="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模型的训练及测试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 Gothic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" name="Google Shape;152;p6" descr="ç¸å³å¾ç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2903" y="2177919"/>
            <a:ext cx="4156823" cy="362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第一步：数据的加载，清理及预处理</a:t>
            </a:r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body" idx="1"/>
          </p:nvPr>
        </p:nvSpPr>
        <p:spPr>
          <a:xfrm>
            <a:off x="809998" y="3137264"/>
            <a:ext cx="6793959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数据的加载：Sklearn自带的用于学习用的数据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酒的分类，十三个特征（features），三种类型（labels）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类似技术：洪水易感区的分类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t="31733" r="45938" b="48938"/>
          <a:stretch/>
        </p:blipFill>
        <p:spPr>
          <a:xfrm>
            <a:off x="809999" y="2222287"/>
            <a:ext cx="6591300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 descr="Flood susceptibility map from Tehran et al., 2015.  "/>
          <p:cNvPicPr preferRelativeResize="0"/>
          <p:nvPr/>
        </p:nvPicPr>
        <p:blipFill rotWithShape="1">
          <a:blip r:embed="rId4">
            <a:alphaModFix/>
          </a:blip>
          <a:srcRect l="6214" r="1392" b="-5"/>
          <a:stretch/>
        </p:blipFill>
        <p:spPr>
          <a:xfrm>
            <a:off x="7616692" y="1581788"/>
            <a:ext cx="2195461" cy="327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5">
            <a:alphaModFix/>
          </a:blip>
          <a:srcRect l="31719" t="22295" r="31561" b="48666"/>
          <a:stretch/>
        </p:blipFill>
        <p:spPr>
          <a:xfrm>
            <a:off x="7603957" y="4493146"/>
            <a:ext cx="3739642" cy="166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Helvetica Neue"/>
              <a:buNone/>
            </a:pPr>
            <a:r>
              <a:rPr lang="zh-CN"/>
              <a:t>第一步：数据的加载，清理及预处理</a:t>
            </a:r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imSun"/>
              <a:buNone/>
            </a:pPr>
            <a:r>
              <a:rPr lang="zh-CN" b="1" dirty="0">
                <a:solidFill>
                  <a:schemeClr val="accent4"/>
                </a:solidFill>
              </a:rPr>
              <a:t>实际情况：</a:t>
            </a:r>
            <a:endParaRPr b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数据来源多样：csv, excel, txt, GIS, 网络, 数据库, 图像, mat…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数据清理：缺失数据的插值，滤波…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 dirty="0">
                <a:latin typeface="Times New Roman"/>
                <a:ea typeface="Times New Roman"/>
                <a:cs typeface="Times New Roman"/>
                <a:sym typeface="Times New Roman"/>
              </a:rPr>
              <a:t>数据的预处理：标准化，归一化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 dirty="0">
                <a:solidFill>
                  <a:srgbClr val="FFFFFF"/>
                </a:solidFill>
              </a:rPr>
              <a:t>第一步：数据的加载，清理及预处理</a:t>
            </a:r>
            <a:endParaRPr dirty="0"/>
          </a:p>
        </p:txBody>
      </p:sp>
      <p:sp>
        <p:nvSpPr>
          <p:cNvPr id="173" name="Google Shape;173;p9"/>
          <p:cNvSpPr txBox="1">
            <a:spLocks noGrp="1"/>
          </p:cNvSpPr>
          <p:nvPr>
            <p:ph type="body" idx="1"/>
          </p:nvPr>
        </p:nvSpPr>
        <p:spPr>
          <a:xfrm>
            <a:off x="809999" y="3824607"/>
            <a:ext cx="10554575" cy="3636512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Pandas: 功能强大的用于数据分析的库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Times New Roman"/>
              <a:buChar char="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可方便实现前边所述的在实际应用中常见的复杂数据加载，清理及预处理等工作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imSun"/>
              <a:buNone/>
            </a:pPr>
            <a:endParaRPr/>
          </a:p>
        </p:txBody>
      </p:sp>
      <p:pic>
        <p:nvPicPr>
          <p:cNvPr id="174" name="Google Shape;174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464" t="34800" r="18024" b="23599"/>
          <a:stretch/>
        </p:blipFill>
        <p:spPr>
          <a:xfrm>
            <a:off x="809999" y="1909466"/>
            <a:ext cx="7840706" cy="2748274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60000"/>
              </a:srgbClr>
            </a:outerShdw>
          </a:effectLst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zh-CN" dirty="0">
                <a:solidFill>
                  <a:srgbClr val="FFFFFF"/>
                </a:solidFill>
              </a:rPr>
              <a:t>第一步：数据的加载，清理及预处理</a:t>
            </a:r>
            <a:endParaRPr dirty="0"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1"/>
          </p:nvPr>
        </p:nvSpPr>
        <p:spPr>
          <a:xfrm>
            <a:off x="809999" y="5151284"/>
            <a:ext cx="10554575" cy="1058199"/>
          </a:xfrm>
          <a:prstGeom prst="rect">
            <a:avLst/>
          </a:prstGeom>
          <a:noFill/>
          <a:ln>
            <a:noFill/>
          </a:ln>
          <a:effectLst>
            <a:outerShdw blurRad="50800" rotWithShape="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20"/>
              <a:buFont typeface="Times New Roman"/>
              <a:buChar char=""/>
            </a:pPr>
            <a:r>
              <a:rPr lang="zh-CN" sz="2220" dirty="0">
                <a:latin typeface="Times New Roman"/>
                <a:ea typeface="Times New Roman"/>
                <a:cs typeface="Times New Roman"/>
                <a:sym typeface="Times New Roman"/>
              </a:rPr>
              <a:t>Dataframe：pandas库中最重要的数据类型</a:t>
            </a:r>
            <a:endParaRPr sz="222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20"/>
              <a:buFont typeface="Times New Roman"/>
              <a:buNone/>
            </a:pPr>
            <a:r>
              <a:rPr lang="zh-CN" sz="222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column </a:t>
            </a:r>
            <a:r>
              <a:rPr lang="zh-CN" sz="2220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 </a:t>
            </a:r>
            <a:r>
              <a:rPr lang="zh-CN" sz="222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</a:t>
            </a:r>
            <a:endParaRPr dirty="0"/>
          </a:p>
          <a:p>
            <a:pPr marL="34290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20"/>
              <a:buFont typeface="Times New Roman"/>
              <a:buChar char=""/>
            </a:pPr>
            <a:r>
              <a:rPr lang="zh-CN" sz="2220" dirty="0">
                <a:latin typeface="Times New Roman"/>
                <a:ea typeface="Times New Roman"/>
                <a:cs typeface="Times New Roman"/>
                <a:sym typeface="Times New Roman"/>
              </a:rPr>
              <a:t>特征选择：根据column和index选择所需的values</a:t>
            </a:r>
            <a:endParaRPr dirty="0"/>
          </a:p>
          <a:p>
            <a:pPr marL="342900" lvl="0" indent="-20193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220"/>
              <a:buFont typeface="SimSun"/>
              <a:buNone/>
            </a:pPr>
            <a:endParaRPr sz="2220" dirty="0"/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l="18974" t="28933" r="18925" b="13733"/>
          <a:stretch/>
        </p:blipFill>
        <p:spPr>
          <a:xfrm>
            <a:off x="1119692" y="1912759"/>
            <a:ext cx="5596418" cy="300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 rotWithShape="1">
          <a:blip r:embed="rId4">
            <a:alphaModFix/>
          </a:blip>
          <a:srcRect l="21881" t="25199" r="57821" b="52783"/>
          <a:stretch/>
        </p:blipFill>
        <p:spPr>
          <a:xfrm>
            <a:off x="7923255" y="2027060"/>
            <a:ext cx="3212432" cy="196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5">
            <a:alphaModFix/>
          </a:blip>
          <a:srcRect l="22156" t="53088" r="58440" b="23715"/>
          <a:stretch/>
        </p:blipFill>
        <p:spPr>
          <a:xfrm>
            <a:off x="7923255" y="3987187"/>
            <a:ext cx="3212432" cy="196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/>
          <p:nvPr/>
        </p:nvSpPr>
        <p:spPr>
          <a:xfrm>
            <a:off x="1543926" y="1912759"/>
            <a:ext cx="5072774" cy="27672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1519862" y="2217560"/>
            <a:ext cx="160639" cy="2608440"/>
          </a:xfrm>
          <a:prstGeom prst="rect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1680501" y="2217560"/>
            <a:ext cx="4936199" cy="260844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引用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1913</Words>
  <Application>Microsoft Office PowerPoint</Application>
  <PresentationFormat>Widescreen</PresentationFormat>
  <Paragraphs>166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.LucidaGrandeUI</vt:lpstr>
      <vt:lpstr>Helvetica Neue</vt:lpstr>
      <vt:lpstr>Merriweather Sans</vt:lpstr>
      <vt:lpstr>SimSun</vt:lpstr>
      <vt:lpstr>Arial</vt:lpstr>
      <vt:lpstr>Calibri</vt:lpstr>
      <vt:lpstr>Cambria Math</vt:lpstr>
      <vt:lpstr>Century Gothic</vt:lpstr>
      <vt:lpstr>Times New Roman</vt:lpstr>
      <vt:lpstr>引用</vt:lpstr>
      <vt:lpstr>PowerPoint Presentation</vt:lpstr>
      <vt:lpstr>主要课程</vt:lpstr>
      <vt:lpstr>第二节：  常用机器学习/深度学习软件包简介及代码展示</vt:lpstr>
      <vt:lpstr>课程代码</vt:lpstr>
      <vt:lpstr>K最近邻 (kNN，k-Nearest Neighbor)</vt:lpstr>
      <vt:lpstr>第一步：数据的加载，清理及预处理</vt:lpstr>
      <vt:lpstr>第一步：数据的加载，清理及预处理</vt:lpstr>
      <vt:lpstr>第一步：数据的加载，清理及预处理</vt:lpstr>
      <vt:lpstr>第一步：数据的加载，清理及预处理</vt:lpstr>
      <vt:lpstr>第一步：数据的加载，清理及预处理</vt:lpstr>
      <vt:lpstr>第一步：数据的加载，清理及预处理</vt:lpstr>
      <vt:lpstr>第二步：模型的加载及调参</vt:lpstr>
      <vt:lpstr>第三步：模型的训练及测试</vt:lpstr>
      <vt:lpstr>深度学习：神经网络</vt:lpstr>
      <vt:lpstr>Keras</vt:lpstr>
      <vt:lpstr>Keras ——数据的加载，清理及预处理</vt:lpstr>
      <vt:lpstr>PowerPoint Presentation</vt:lpstr>
      <vt:lpstr>PowerPoint Presentation</vt:lpstr>
      <vt:lpstr>Keras ——神经网络的架构</vt:lpstr>
      <vt:lpstr>Keras ——模型的加载及调参</vt:lpstr>
      <vt:lpstr>Keras ——模型的训练与测试</vt:lpstr>
      <vt:lpstr>Tensorflow  ——模型的加载及调参</vt:lpstr>
      <vt:lpstr>Tensorflow  ——模型的加载及调参</vt:lpstr>
      <vt:lpstr>Tensorflow  ——模型的训练及测试</vt:lpstr>
      <vt:lpstr>Pytorch</vt:lpstr>
      <vt:lpstr>Pytorch ——数据的加载及调参</vt:lpstr>
      <vt:lpstr>Pytorch ——模型的训练及测试</vt:lpstr>
      <vt:lpstr>课后作业</vt:lpstr>
      <vt:lpstr>关注我们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铎 张</cp:lastModifiedBy>
  <cp:revision>13</cp:revision>
  <dcterms:created xsi:type="dcterms:W3CDTF">2019-05-11T15:37:18Z</dcterms:created>
  <dcterms:modified xsi:type="dcterms:W3CDTF">2019-06-04T11:43:24Z</dcterms:modified>
</cp:coreProperties>
</file>